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17" d="100"/>
          <a:sy n="117" d="100"/>
        </p:scale>
        <p:origin x="36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1D723-3F4F-4AB3-4B88-749FB9591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A17602-7208-7028-75A4-CA8F74354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46200F-37D2-A1E0-3224-09A5F66CB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227460-3B10-43F0-7520-34C7536A8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6C151-FE7F-3CBE-8390-68EFB0A24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BB07-DE6C-3B3E-785F-17889411F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72655E-6E39-207F-C898-51D8C82FAE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77E622-AD31-5E21-B42E-E272611C5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0614FB-3CE1-B01E-C614-BA563EF8F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2FE21-FEF4-E3E5-1BEA-63BD789B3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352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64D919-6043-744B-4479-7792EEDD1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D5C86-B424-7227-91DF-A3D33EB6B8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B94DE8-E8D3-7AC0-5A81-A22CF3090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8C0C4-86B5-6DAD-722B-43E709C8D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69DAFF-91DA-30BC-ED46-759F34C10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886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9BCFC-2E01-4681-BE53-3E33BD78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99C816-2186-4BC4-FCF9-8D75A45E2B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2F4A69-0646-1095-F00C-75B8E201A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071AC-0F5A-8841-EAAA-A3AABC059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B336E-494E-85BF-1F36-DACD65208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19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84491-0637-CCDF-BB8C-182EF680A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46F813-D3CD-9D06-4BA2-014C9A4A8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98E59-BA3F-8A92-7F44-E1A644806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3A8289-AD40-AE92-CBB8-B184A269A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87506-EDC5-D1AE-0CCD-ED0AE3556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306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685EB-5F65-86B3-D9D6-0EF78C945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607D5-4F8D-1872-4F22-DC8628A3F9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CA16E-2A0A-4A71-BB1B-F954E8C581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D1F48B-2C00-9800-05A2-EB43EA554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3CF7DF-6B94-1CE9-489B-D78A6D3D6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8DCD1B-ABA7-C3AA-3F62-33479F308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4920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DF8FB-826C-F21C-9105-28798D1E4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AD3C89-574F-5804-E1C4-FD47B4C0E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7A4BA1-A8D4-A20C-69DE-E13314FFC3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4ED9517-0D79-7B88-DCB0-9131498517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E41D20-588F-662C-26DE-BE2B17104C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C118C9E-ABEA-43B9-3E2D-8A83E14BE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3F565F-BA0E-9A5C-6058-F6553FF5E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5C2946-CA59-0051-324B-33B527F6B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139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5EE5-FBC2-E7DA-25DB-51ECDF08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FA4215-C352-6340-3A89-B2FE6977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8AA94D-A83E-B244-03C1-F90A8104D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9B243D-A0F0-C8BB-1491-AC687520A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403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BD70B3-0B95-5C2A-3B02-32ABDE78F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DB5C6A-6A73-9743-B7F0-B43EE54AD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BE7D0B-675F-4549-96DE-0AF483669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75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5301A-FDE8-EE90-DE9C-7C248042B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3BCD8-4065-9330-CFE0-FC973E6B7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488932-401D-7C31-ED8D-DDC685BD7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14670-C034-1866-A27E-94F255C7B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62D72-A41D-59D6-5412-74F2FFD2F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9986CF-B7A9-E02D-D71E-71F62304D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951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97BD7-303F-83A7-8B33-ADCB03E4D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0CED74-93E4-761C-6FF1-AEDC65CD49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63CA32-2371-BD3D-EB94-CB606A44C6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01A371-4587-39C1-9BBD-4B3659479C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091F9-F156-EA27-2E39-DF8D7931E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7746A-D2AE-3648-DCBD-ED0D51D136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048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69D23-EAF4-8EF4-F208-8E27D9B934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B4869-8D1D-5AC3-8CBE-F4FA4ABA68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54FFA6-65E8-0C85-357A-B3E8ECD08E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F627D-A56D-8049-ABB5-1C6316FAD5D0}" type="datetimeFigureOut">
              <a:rPr lang="en-US" smtClean="0"/>
              <a:t>2/7/23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2C01DB-794D-084B-BA17-04D988461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2283C-C81B-381A-9CD4-7D39F219E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2634A-69E6-0D41-B60F-52C5ABF93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91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D0C6F1EF-0A45-84AE-D69C-A4A5FDB582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23297"/>
          <a:stretch/>
        </p:blipFill>
        <p:spPr>
          <a:xfrm>
            <a:off x="-170" y="10"/>
            <a:ext cx="845031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974D64B-8051-85BF-03BF-23AFBE8A54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8" y="643467"/>
            <a:ext cx="4620584" cy="4567137"/>
          </a:xfrm>
        </p:spPr>
        <p:txBody>
          <a:bodyPr>
            <a:normAutofit/>
          </a:bodyPr>
          <a:lstStyle/>
          <a:p>
            <a:pPr algn="l"/>
            <a:r>
              <a:rPr lang="en-US" sz="4400" dirty="0">
                <a:solidFill>
                  <a:srgbClr val="FFFFFF"/>
                </a:solidFill>
              </a:rPr>
              <a:t>Taylor Swift Sentiment Analysis Using Twitter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89402F-8FD0-A9F6-A1C6-F68F36101E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7" y="5277684"/>
            <a:ext cx="4620584" cy="775494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ENSE 480</a:t>
            </a:r>
          </a:p>
          <a:p>
            <a:pPr algn="l"/>
            <a:r>
              <a:rPr lang="en-US" sz="2000">
                <a:solidFill>
                  <a:srgbClr val="FFFFFF"/>
                </a:solidFill>
              </a:rPr>
              <a:t>Mikayla Peterson (200425538)</a:t>
            </a:r>
          </a:p>
        </p:txBody>
      </p:sp>
      <p:pic>
        <p:nvPicPr>
          <p:cNvPr id="27" name="Picture 26" descr="A person with his hand on his face&#10;&#10;Description automatically generated with medium confidence">
            <a:extLst>
              <a:ext uri="{FF2B5EF4-FFF2-40B4-BE49-F238E27FC236}">
                <a16:creationId xmlns:a16="http://schemas.microsoft.com/office/drawing/2014/main" id="{688D2556-AD83-61B8-E965-32A386A1F9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385" r="4883" b="-2"/>
          <a:stretch/>
        </p:blipFill>
        <p:spPr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1052338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B9A93-B31C-B24F-5D73-20F014DE5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1521" y="282800"/>
            <a:ext cx="4716231" cy="128867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Problem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037C701E-5151-4086-9CF2-7F44AA38A6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656C08E-A84B-4C76-9D3B-46237B5A9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35537" y="618698"/>
            <a:ext cx="365021" cy="36502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11" name="Picture 10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98391BAF-D098-6D12-8661-A71A5E481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27" y="345808"/>
            <a:ext cx="3563366" cy="4568420"/>
          </a:xfrm>
          <a:prstGeom prst="rect">
            <a:avLst/>
          </a:prstGeom>
        </p:spPr>
      </p:pic>
      <p:pic>
        <p:nvPicPr>
          <p:cNvPr id="5" name="Picture 4" descr="A screenshot of a person&#10;&#10;Description automatically generated with low confidence">
            <a:extLst>
              <a:ext uri="{FF2B5EF4-FFF2-40B4-BE49-F238E27FC236}">
                <a16:creationId xmlns:a16="http://schemas.microsoft.com/office/drawing/2014/main" id="{4C9E42FE-605D-8C8D-53DF-EF71E2B51F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2719" y="3668570"/>
            <a:ext cx="3618564" cy="2931037"/>
          </a:xfrm>
          <a:prstGeom prst="rect">
            <a:avLst/>
          </a:prstGeom>
        </p:spPr>
      </p:pic>
      <p:grpSp>
        <p:nvGrpSpPr>
          <p:cNvPr id="25" name="Graphic 4">
            <a:extLst>
              <a:ext uri="{FF2B5EF4-FFF2-40B4-BE49-F238E27FC236}">
                <a16:creationId xmlns:a16="http://schemas.microsoft.com/office/drawing/2014/main" id="{72FB3F6E-946C-4B30-8EAA-64FA3056D0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5888" y="5091324"/>
            <a:ext cx="975169" cy="975171"/>
            <a:chOff x="5829300" y="3162300"/>
            <a:chExt cx="532256" cy="532257"/>
          </a:xfrm>
          <a:solidFill>
            <a:schemeClr val="bg1"/>
          </a:solidFill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820447A-FA0D-448D-8513-13647DCEE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9208" y="3192208"/>
              <a:ext cx="112966" cy="112966"/>
            </a:xfrm>
            <a:custGeom>
              <a:avLst/>
              <a:gdLst>
                <a:gd name="connsiteX0" fmla="*/ 112967 w 112966"/>
                <a:gd name="connsiteY0" fmla="*/ 0 h 112966"/>
                <a:gd name="connsiteX1" fmla="*/ 0 w 112966"/>
                <a:gd name="connsiteY1" fmla="*/ 112967 h 112966"/>
                <a:gd name="connsiteX2" fmla="*/ 112967 w 112966"/>
                <a:gd name="connsiteY2" fmla="*/ 0 h 11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66" h="112966">
                  <a:moveTo>
                    <a:pt x="112967" y="0"/>
                  </a:moveTo>
                  <a:lnTo>
                    <a:pt x="0" y="112967"/>
                  </a:lnTo>
                  <a:cubicBezTo>
                    <a:pt x="25356" y="64747"/>
                    <a:pt x="64747" y="25356"/>
                    <a:pt x="112967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26">
              <a:extLst>
                <a:ext uri="{FF2B5EF4-FFF2-40B4-BE49-F238E27FC236}">
                  <a16:creationId xmlns:a16="http://schemas.microsoft.com/office/drawing/2014/main" id="{980F5A0F-E8FC-415B-BA7F-74C42D42C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1205" y="3164205"/>
              <a:ext cx="230314" cy="230314"/>
            </a:xfrm>
            <a:custGeom>
              <a:avLst/>
              <a:gdLst>
                <a:gd name="connsiteX0" fmla="*/ 230314 w 230314"/>
                <a:gd name="connsiteY0" fmla="*/ 0 h 230314"/>
                <a:gd name="connsiteX1" fmla="*/ 0 w 230314"/>
                <a:gd name="connsiteY1" fmla="*/ 230314 h 230314"/>
                <a:gd name="connsiteX2" fmla="*/ 3524 w 230314"/>
                <a:gd name="connsiteY2" fmla="*/ 209550 h 230314"/>
                <a:gd name="connsiteX3" fmla="*/ 209550 w 230314"/>
                <a:gd name="connsiteY3" fmla="*/ 3524 h 230314"/>
                <a:gd name="connsiteX4" fmla="*/ 230314 w 230314"/>
                <a:gd name="connsiteY4" fmla="*/ 0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314" h="230314">
                  <a:moveTo>
                    <a:pt x="230314" y="0"/>
                  </a:moveTo>
                  <a:lnTo>
                    <a:pt x="0" y="230314"/>
                  </a:lnTo>
                  <a:cubicBezTo>
                    <a:pt x="953" y="223361"/>
                    <a:pt x="2095" y="216408"/>
                    <a:pt x="3524" y="209550"/>
                  </a:cubicBezTo>
                  <a:lnTo>
                    <a:pt x="209550" y="3524"/>
                  </a:lnTo>
                  <a:cubicBezTo>
                    <a:pt x="216408" y="2095"/>
                    <a:pt x="223361" y="953"/>
                    <a:pt x="230314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27">
              <a:extLst>
                <a:ext uri="{FF2B5EF4-FFF2-40B4-BE49-F238E27FC236}">
                  <a16:creationId xmlns:a16="http://schemas.microsoft.com/office/drawing/2014/main" id="{D77443A5-2061-492B-AFF5-658AB7E75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29300" y="3162300"/>
              <a:ext cx="294131" cy="294131"/>
            </a:xfrm>
            <a:custGeom>
              <a:avLst/>
              <a:gdLst>
                <a:gd name="connsiteX0" fmla="*/ 294132 w 294131"/>
                <a:gd name="connsiteY0" fmla="*/ 1238 h 294131"/>
                <a:gd name="connsiteX1" fmla="*/ 1238 w 294131"/>
                <a:gd name="connsiteY1" fmla="*/ 294132 h 294131"/>
                <a:gd name="connsiteX2" fmla="*/ 0 w 294131"/>
                <a:gd name="connsiteY2" fmla="*/ 278225 h 294131"/>
                <a:gd name="connsiteX3" fmla="*/ 278225 w 294131"/>
                <a:gd name="connsiteY3" fmla="*/ 0 h 294131"/>
                <a:gd name="connsiteX4" fmla="*/ 294132 w 294131"/>
                <a:gd name="connsiteY4" fmla="*/ 1238 h 29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131" h="294131">
                  <a:moveTo>
                    <a:pt x="294132" y="1238"/>
                  </a:moveTo>
                  <a:lnTo>
                    <a:pt x="1238" y="294132"/>
                  </a:lnTo>
                  <a:cubicBezTo>
                    <a:pt x="667" y="288893"/>
                    <a:pt x="0" y="283559"/>
                    <a:pt x="0" y="278225"/>
                  </a:cubicBezTo>
                  <a:lnTo>
                    <a:pt x="278225" y="0"/>
                  </a:lnTo>
                  <a:cubicBezTo>
                    <a:pt x="283559" y="0"/>
                    <a:pt x="288893" y="667"/>
                    <a:pt x="294132" y="12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28">
              <a:extLst>
                <a:ext uri="{FF2B5EF4-FFF2-40B4-BE49-F238E27FC236}">
                  <a16:creationId xmlns:a16="http://schemas.microsoft.com/office/drawing/2014/main" id="{3276C0A3-C877-457C-917D-473FABC9E2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37205" y="3170110"/>
              <a:ext cx="337184" cy="337280"/>
            </a:xfrm>
            <a:custGeom>
              <a:avLst/>
              <a:gdLst>
                <a:gd name="connsiteX0" fmla="*/ 337185 w 337184"/>
                <a:gd name="connsiteY0" fmla="*/ 3905 h 337280"/>
                <a:gd name="connsiteX1" fmla="*/ 3810 w 337184"/>
                <a:gd name="connsiteY1" fmla="*/ 337280 h 337280"/>
                <a:gd name="connsiteX2" fmla="*/ 0 w 337184"/>
                <a:gd name="connsiteY2" fmla="*/ 323850 h 337280"/>
                <a:gd name="connsiteX3" fmla="*/ 323850 w 337184"/>
                <a:gd name="connsiteY3" fmla="*/ 0 h 337280"/>
                <a:gd name="connsiteX4" fmla="*/ 337185 w 337184"/>
                <a:gd name="connsiteY4" fmla="*/ 3905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184" h="337280">
                  <a:moveTo>
                    <a:pt x="337185" y="3905"/>
                  </a:moveTo>
                  <a:lnTo>
                    <a:pt x="3810" y="337280"/>
                  </a:lnTo>
                  <a:cubicBezTo>
                    <a:pt x="2381" y="332899"/>
                    <a:pt x="1143" y="328422"/>
                    <a:pt x="0" y="323850"/>
                  </a:cubicBezTo>
                  <a:lnTo>
                    <a:pt x="323850" y="0"/>
                  </a:lnTo>
                  <a:cubicBezTo>
                    <a:pt x="328327" y="1715"/>
                    <a:pt x="332804" y="2477"/>
                    <a:pt x="337185" y="390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29">
              <a:extLst>
                <a:ext uri="{FF2B5EF4-FFF2-40B4-BE49-F238E27FC236}">
                  <a16:creationId xmlns:a16="http://schemas.microsoft.com/office/drawing/2014/main" id="{D9808886-A26A-41C2-9401-727236349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3207" y="3186207"/>
              <a:ext cx="364617" cy="364617"/>
            </a:xfrm>
            <a:custGeom>
              <a:avLst/>
              <a:gdLst>
                <a:gd name="connsiteX0" fmla="*/ 364617 w 364617"/>
                <a:gd name="connsiteY0" fmla="*/ 5620 h 364617"/>
                <a:gd name="connsiteX1" fmla="*/ 5620 w 364617"/>
                <a:gd name="connsiteY1" fmla="*/ 364617 h 364617"/>
                <a:gd name="connsiteX2" fmla="*/ 0 w 364617"/>
                <a:gd name="connsiteY2" fmla="*/ 353187 h 364617"/>
                <a:gd name="connsiteX3" fmla="*/ 353187 w 364617"/>
                <a:gd name="connsiteY3" fmla="*/ 0 h 364617"/>
                <a:gd name="connsiteX4" fmla="*/ 364617 w 364617"/>
                <a:gd name="connsiteY4" fmla="*/ 5620 h 364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4617" h="364617">
                  <a:moveTo>
                    <a:pt x="364617" y="5620"/>
                  </a:moveTo>
                  <a:lnTo>
                    <a:pt x="5620" y="364617"/>
                  </a:lnTo>
                  <a:cubicBezTo>
                    <a:pt x="3620" y="360902"/>
                    <a:pt x="1715" y="357092"/>
                    <a:pt x="0" y="353187"/>
                  </a:cubicBezTo>
                  <a:lnTo>
                    <a:pt x="353187" y="0"/>
                  </a:lnTo>
                  <a:cubicBezTo>
                    <a:pt x="357092" y="1715"/>
                    <a:pt x="360902" y="3715"/>
                    <a:pt x="364617" y="562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FB169C8-A66F-4AEC-BBEE-4DEBBE844F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5305" y="3208305"/>
              <a:ext cx="380238" cy="380238"/>
            </a:xfrm>
            <a:custGeom>
              <a:avLst/>
              <a:gdLst>
                <a:gd name="connsiteX0" fmla="*/ 380238 w 380238"/>
                <a:gd name="connsiteY0" fmla="*/ 7239 h 380238"/>
                <a:gd name="connsiteX1" fmla="*/ 7239 w 380238"/>
                <a:gd name="connsiteY1" fmla="*/ 380238 h 380238"/>
                <a:gd name="connsiteX2" fmla="*/ 0 w 380238"/>
                <a:gd name="connsiteY2" fmla="*/ 370713 h 380238"/>
                <a:gd name="connsiteX3" fmla="*/ 370237 w 380238"/>
                <a:gd name="connsiteY3" fmla="*/ 0 h 380238"/>
                <a:gd name="connsiteX4" fmla="*/ 380238 w 380238"/>
                <a:gd name="connsiteY4" fmla="*/ 7239 h 380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238" h="380238">
                  <a:moveTo>
                    <a:pt x="380238" y="7239"/>
                  </a:moveTo>
                  <a:lnTo>
                    <a:pt x="7239" y="380238"/>
                  </a:lnTo>
                  <a:cubicBezTo>
                    <a:pt x="4763" y="377000"/>
                    <a:pt x="2381" y="373571"/>
                    <a:pt x="0" y="370713"/>
                  </a:cubicBezTo>
                  <a:lnTo>
                    <a:pt x="370237" y="0"/>
                  </a:lnTo>
                  <a:cubicBezTo>
                    <a:pt x="373571" y="2381"/>
                    <a:pt x="377000" y="4763"/>
                    <a:pt x="380238" y="723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EC418CD-F215-459D-8919-D5B5194EB4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02832" y="3235832"/>
              <a:ext cx="385191" cy="385191"/>
            </a:xfrm>
            <a:custGeom>
              <a:avLst/>
              <a:gdLst>
                <a:gd name="connsiteX0" fmla="*/ 380905 w 385191"/>
                <a:gd name="connsiteY0" fmla="*/ 4286 h 385191"/>
                <a:gd name="connsiteX1" fmla="*/ 385191 w 385191"/>
                <a:gd name="connsiteY1" fmla="*/ 8573 h 385191"/>
                <a:gd name="connsiteX2" fmla="*/ 8573 w 385191"/>
                <a:gd name="connsiteY2" fmla="*/ 385191 h 385191"/>
                <a:gd name="connsiteX3" fmla="*/ 4286 w 385191"/>
                <a:gd name="connsiteY3" fmla="*/ 380905 h 385191"/>
                <a:gd name="connsiteX4" fmla="*/ 0 w 385191"/>
                <a:gd name="connsiteY4" fmla="*/ 376523 h 385191"/>
                <a:gd name="connsiteX5" fmla="*/ 376523 w 385191"/>
                <a:gd name="connsiteY5" fmla="*/ 0 h 385191"/>
                <a:gd name="connsiteX6" fmla="*/ 380905 w 385191"/>
                <a:gd name="connsiteY6" fmla="*/ 4286 h 385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5191" h="385191">
                  <a:moveTo>
                    <a:pt x="380905" y="4286"/>
                  </a:moveTo>
                  <a:lnTo>
                    <a:pt x="385191" y="8573"/>
                  </a:lnTo>
                  <a:lnTo>
                    <a:pt x="8573" y="385191"/>
                  </a:lnTo>
                  <a:lnTo>
                    <a:pt x="4286" y="380905"/>
                  </a:lnTo>
                  <a:cubicBezTo>
                    <a:pt x="2762" y="379476"/>
                    <a:pt x="1334" y="377952"/>
                    <a:pt x="0" y="376523"/>
                  </a:cubicBezTo>
                  <a:lnTo>
                    <a:pt x="376523" y="0"/>
                  </a:lnTo>
                  <a:cubicBezTo>
                    <a:pt x="377952" y="1334"/>
                    <a:pt x="379476" y="2667"/>
                    <a:pt x="380905" y="4286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5E034A84-840E-429B-9A4F-ECC31AB623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35789" y="3268313"/>
              <a:ext cx="379761" cy="380237"/>
            </a:xfrm>
            <a:custGeom>
              <a:avLst/>
              <a:gdLst>
                <a:gd name="connsiteX0" fmla="*/ 372428 w 379761"/>
                <a:gd name="connsiteY0" fmla="*/ 0 h 380237"/>
                <a:gd name="connsiteX1" fmla="*/ 379762 w 379761"/>
                <a:gd name="connsiteY1" fmla="*/ 9525 h 380237"/>
                <a:gd name="connsiteX2" fmla="*/ 9525 w 379761"/>
                <a:gd name="connsiteY2" fmla="*/ 380238 h 380237"/>
                <a:gd name="connsiteX3" fmla="*/ 0 w 379761"/>
                <a:gd name="connsiteY3" fmla="*/ 372904 h 380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9761" h="380237">
                  <a:moveTo>
                    <a:pt x="372428" y="0"/>
                  </a:moveTo>
                  <a:cubicBezTo>
                    <a:pt x="374999" y="3239"/>
                    <a:pt x="377381" y="6572"/>
                    <a:pt x="379762" y="9525"/>
                  </a:cubicBezTo>
                  <a:lnTo>
                    <a:pt x="9525" y="380238"/>
                  </a:lnTo>
                  <a:cubicBezTo>
                    <a:pt x="6096" y="377857"/>
                    <a:pt x="2762" y="375476"/>
                    <a:pt x="0" y="37290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6D050DBA-8800-4A73-84C0-34DC71A6BD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2841" y="3305841"/>
              <a:ext cx="364807" cy="364807"/>
            </a:xfrm>
            <a:custGeom>
              <a:avLst/>
              <a:gdLst>
                <a:gd name="connsiteX0" fmla="*/ 359188 w 364807"/>
                <a:gd name="connsiteY0" fmla="*/ 0 h 364807"/>
                <a:gd name="connsiteX1" fmla="*/ 364808 w 364807"/>
                <a:gd name="connsiteY1" fmla="*/ 11621 h 364807"/>
                <a:gd name="connsiteX2" fmla="*/ 11621 w 364807"/>
                <a:gd name="connsiteY2" fmla="*/ 364808 h 364807"/>
                <a:gd name="connsiteX3" fmla="*/ 0 w 364807"/>
                <a:gd name="connsiteY3" fmla="*/ 359188 h 364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4807" h="364807">
                  <a:moveTo>
                    <a:pt x="359188" y="0"/>
                  </a:moveTo>
                  <a:cubicBezTo>
                    <a:pt x="361188" y="3905"/>
                    <a:pt x="362998" y="7715"/>
                    <a:pt x="364808" y="11621"/>
                  </a:cubicBezTo>
                  <a:lnTo>
                    <a:pt x="11621" y="364808"/>
                  </a:lnTo>
                  <a:cubicBezTo>
                    <a:pt x="7715" y="362998"/>
                    <a:pt x="3905" y="361188"/>
                    <a:pt x="0" y="35918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D4BF35D-BFFA-45A5-8081-FEDD30757B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16370" y="3349466"/>
              <a:ext cx="337280" cy="337280"/>
            </a:xfrm>
            <a:custGeom>
              <a:avLst/>
              <a:gdLst>
                <a:gd name="connsiteX0" fmla="*/ 333470 w 337280"/>
                <a:gd name="connsiteY0" fmla="*/ 0 h 337280"/>
                <a:gd name="connsiteX1" fmla="*/ 337280 w 337280"/>
                <a:gd name="connsiteY1" fmla="*/ 13430 h 337280"/>
                <a:gd name="connsiteX2" fmla="*/ 13430 w 337280"/>
                <a:gd name="connsiteY2" fmla="*/ 337280 h 337280"/>
                <a:gd name="connsiteX3" fmla="*/ 0 w 337280"/>
                <a:gd name="connsiteY3" fmla="*/ 333470 h 337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7280" h="337280">
                  <a:moveTo>
                    <a:pt x="333470" y="0"/>
                  </a:moveTo>
                  <a:cubicBezTo>
                    <a:pt x="334899" y="4382"/>
                    <a:pt x="336137" y="8858"/>
                    <a:pt x="337280" y="13430"/>
                  </a:cubicBezTo>
                  <a:lnTo>
                    <a:pt x="13430" y="337280"/>
                  </a:lnTo>
                  <a:cubicBezTo>
                    <a:pt x="8858" y="336137"/>
                    <a:pt x="4382" y="334899"/>
                    <a:pt x="0" y="3334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6B354BD-25DC-42A0-9CE7-8246868103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67329" y="3400425"/>
              <a:ext cx="294227" cy="294132"/>
            </a:xfrm>
            <a:custGeom>
              <a:avLst/>
              <a:gdLst>
                <a:gd name="connsiteX0" fmla="*/ 292989 w 294227"/>
                <a:gd name="connsiteY0" fmla="*/ 0 h 294132"/>
                <a:gd name="connsiteX1" fmla="*/ 294227 w 294227"/>
                <a:gd name="connsiteY1" fmla="*/ 15907 h 294132"/>
                <a:gd name="connsiteX2" fmla="*/ 15907 w 294227"/>
                <a:gd name="connsiteY2" fmla="*/ 294132 h 294132"/>
                <a:gd name="connsiteX3" fmla="*/ 0 w 294227"/>
                <a:gd name="connsiteY3" fmla="*/ 292894 h 294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227" h="294132">
                  <a:moveTo>
                    <a:pt x="292989" y="0"/>
                  </a:moveTo>
                  <a:cubicBezTo>
                    <a:pt x="293561" y="5334"/>
                    <a:pt x="293942" y="10668"/>
                    <a:pt x="294227" y="15907"/>
                  </a:cubicBezTo>
                  <a:lnTo>
                    <a:pt x="15907" y="294132"/>
                  </a:lnTo>
                  <a:cubicBezTo>
                    <a:pt x="10668" y="294132"/>
                    <a:pt x="5334" y="293465"/>
                    <a:pt x="0" y="29289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52C4A08-6644-42B7-8237-2AD5F0041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29337" y="3462337"/>
              <a:ext cx="230314" cy="230314"/>
            </a:xfrm>
            <a:custGeom>
              <a:avLst/>
              <a:gdLst>
                <a:gd name="connsiteX0" fmla="*/ 230315 w 230314"/>
                <a:gd name="connsiteY0" fmla="*/ 0 h 230314"/>
                <a:gd name="connsiteX1" fmla="*/ 226886 w 230314"/>
                <a:gd name="connsiteY1" fmla="*/ 20574 h 230314"/>
                <a:gd name="connsiteX2" fmla="*/ 20669 w 230314"/>
                <a:gd name="connsiteY2" fmla="*/ 226790 h 230314"/>
                <a:gd name="connsiteX3" fmla="*/ 0 w 230314"/>
                <a:gd name="connsiteY3" fmla="*/ 230315 h 2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314" h="230314">
                  <a:moveTo>
                    <a:pt x="230315" y="0"/>
                  </a:moveTo>
                  <a:cubicBezTo>
                    <a:pt x="229457" y="6953"/>
                    <a:pt x="228314" y="13716"/>
                    <a:pt x="226886" y="20574"/>
                  </a:cubicBezTo>
                  <a:lnTo>
                    <a:pt x="20669" y="226790"/>
                  </a:lnTo>
                  <a:cubicBezTo>
                    <a:pt x="13811" y="228314"/>
                    <a:pt x="6953" y="229457"/>
                    <a:pt x="0" y="23031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1D58C06-A184-4272-9824-2F08535184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18682" y="3551682"/>
              <a:ext cx="112871" cy="112871"/>
            </a:xfrm>
            <a:custGeom>
              <a:avLst/>
              <a:gdLst>
                <a:gd name="connsiteX0" fmla="*/ 112871 w 112871"/>
                <a:gd name="connsiteY0" fmla="*/ 0 h 112871"/>
                <a:gd name="connsiteX1" fmla="*/ 0 w 112871"/>
                <a:gd name="connsiteY1" fmla="*/ 112871 h 112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871" h="112871">
                  <a:moveTo>
                    <a:pt x="112871" y="0"/>
                  </a:moveTo>
                  <a:cubicBezTo>
                    <a:pt x="87618" y="48239"/>
                    <a:pt x="48239" y="87618"/>
                    <a:pt x="0" y="11287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CE080B-9762-14E5-DA1A-D68AE7A74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1521" y="1715151"/>
            <a:ext cx="4716232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How has the public opinion and perceptions of Taylor Swift changed over the years?</a:t>
            </a:r>
          </a:p>
          <a:p>
            <a:r>
              <a:rPr lang="en-US" dirty="0">
                <a:solidFill>
                  <a:schemeClr val="bg1"/>
                </a:solidFill>
              </a:rPr>
              <a:t>Solution: sentiment analysis with natural language processing! </a:t>
            </a:r>
          </a:p>
        </p:txBody>
      </p:sp>
    </p:spTree>
    <p:extLst>
      <p:ext uri="{BB962C8B-B14F-4D97-AF65-F5344CB8AC3E}">
        <p14:creationId xmlns:p14="http://schemas.microsoft.com/office/powerpoint/2010/main" val="10208521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045BF01-625E-4022-91E5-488DB3FCB7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0658" cy="6858000"/>
          </a:xfrm>
          <a:prstGeom prst="rect">
            <a:avLst/>
          </a:prstGeom>
          <a:solidFill>
            <a:schemeClr val="tx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8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CAA9AA-816B-D84D-8E1F-C6B23935C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5488" y="2745736"/>
            <a:ext cx="3703320" cy="1366528"/>
          </a:xfrm>
          <a:solidFill>
            <a:schemeClr val="tx1">
              <a:alpha val="50000"/>
            </a:schemeClr>
          </a:solidFill>
          <a:ln w="25400" cap="sq" cmpd="sng">
            <a:solidFill>
              <a:schemeClr val="bg1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Scope</a:t>
            </a:r>
          </a:p>
        </p:txBody>
      </p:sp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0E442549-290E-4B7E-892E-F2DB911DD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7" y="-2"/>
            <a:ext cx="7537704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741A3-82FD-C14C-7C8D-69E5ECD84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4377" y="640080"/>
            <a:ext cx="6049953" cy="252385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accent6"/>
                </a:solidFill>
              </a:rPr>
              <a:t>In-Scope</a:t>
            </a:r>
          </a:p>
          <a:p>
            <a:r>
              <a:rPr lang="en-US" sz="2000" dirty="0"/>
              <a:t>Collect and pre-process Tweets about Taylor</a:t>
            </a:r>
          </a:p>
          <a:p>
            <a:r>
              <a:rPr lang="en-US" sz="2000" dirty="0"/>
              <a:t>Perform sentiment analysis</a:t>
            </a:r>
          </a:p>
          <a:p>
            <a:pPr lvl="1"/>
            <a:r>
              <a:rPr lang="en-US" sz="2000" dirty="0"/>
              <a:t>Classifying tweets as positive, negative, or neutral</a:t>
            </a:r>
          </a:p>
          <a:p>
            <a:r>
              <a:rPr lang="en-US" sz="2000" dirty="0"/>
              <a:t>Visualizations of model performance and data trends</a:t>
            </a:r>
            <a:endParaRPr lang="en-US" sz="16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D6E89D3-08CA-9889-BB9E-BE235E70124C}"/>
              </a:ext>
            </a:extLst>
          </p:cNvPr>
          <p:cNvSpPr txBox="1">
            <a:spLocks/>
          </p:cNvSpPr>
          <p:nvPr/>
        </p:nvSpPr>
        <p:spPr>
          <a:xfrm>
            <a:off x="5294377" y="3671317"/>
            <a:ext cx="6059423" cy="2505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dirty="0">
                <a:solidFill>
                  <a:srgbClr val="FF0000"/>
                </a:solidFill>
              </a:rPr>
              <a:t>Out of Scope</a:t>
            </a:r>
          </a:p>
          <a:p>
            <a:r>
              <a:rPr lang="en-US" sz="2000" dirty="0"/>
              <a:t>No Taylor Nation tweets</a:t>
            </a:r>
          </a:p>
          <a:p>
            <a:r>
              <a:rPr lang="en-US" sz="2000" dirty="0"/>
              <a:t>Not separating the fans vs the public vs anti-fan classification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EA129FB-4ED2-18C5-A34A-68FCD790272E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4533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ED61802-926B-10D3-5AB6-81972C0E9E39}"/>
              </a:ext>
            </a:extLst>
          </p:cNvPr>
          <p:cNvSpPr txBox="1">
            <a:spLocks/>
          </p:cNvSpPr>
          <p:nvPr/>
        </p:nvSpPr>
        <p:spPr>
          <a:xfrm>
            <a:off x="6819902" y="1800679"/>
            <a:ext cx="4533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1282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E0A5C5C-2A95-428E-9F6A-0D29EBD57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88395" y="1040837"/>
            <a:ext cx="4754948" cy="4754948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1056F38F-7C4E-461D-8709-7D0024AE1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9411" y="1029607"/>
            <a:ext cx="4754948" cy="4754948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7278469-3C3C-49CE-AEEE-E176A4900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934855"/>
            <a:ext cx="4754948" cy="4754948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5450F-6F9B-C54A-AFAF-5C6B626E4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2368" y="1877492"/>
            <a:ext cx="4030132" cy="3215373"/>
          </a:xfrm>
        </p:spPr>
        <p:txBody>
          <a:bodyPr>
            <a:norm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Techniques and Algorithms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3DC754C-7E09-422D-A8BB-AF632E90D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20" name="Graphic 212">
            <a:extLst>
              <a:ext uri="{FF2B5EF4-FFF2-40B4-BE49-F238E27FC236}">
                <a16:creationId xmlns:a16="http://schemas.microsoft.com/office/drawing/2014/main" id="{4C6598AB-1C17-4D54-951C-A082D94AC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2" name="Graphic 212">
            <a:extLst>
              <a:ext uri="{FF2B5EF4-FFF2-40B4-BE49-F238E27FC236}">
                <a16:creationId xmlns:a16="http://schemas.microsoft.com/office/drawing/2014/main" id="{C83B66D7-137D-4AC1-B172-53D60F08B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8524" y="457812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6B92503-6984-4D15-8B98-8718709B78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DDF938-524E-4C18-A47D-C006278323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2976" y="4946663"/>
            <a:ext cx="319941" cy="319941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9E2A866-7262-7668-A105-E2F34AB31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4868" y="1130846"/>
            <a:ext cx="5217173" cy="4351338"/>
          </a:xfrm>
        </p:spPr>
        <p:txBody>
          <a:bodyPr>
            <a:no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Data collection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A library that accesses the Twitter API such as </a:t>
            </a:r>
            <a:r>
              <a:rPr lang="en-US" sz="1800" dirty="0" err="1">
                <a:solidFill>
                  <a:schemeClr val="bg1"/>
                </a:solidFill>
              </a:rPr>
              <a:t>Tweepy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Pre-Processing and feature extraction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Natural Language Toolkit for Python (can do tagging and parsing)</a:t>
            </a:r>
          </a:p>
          <a:p>
            <a:r>
              <a:rPr lang="en-US" sz="1800" dirty="0">
                <a:solidFill>
                  <a:schemeClr val="bg1"/>
                </a:solidFill>
              </a:rPr>
              <a:t>Sentiment Analysis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Naïve Bayes model. Alternative is Support Vector Maps</a:t>
            </a:r>
          </a:p>
          <a:p>
            <a:r>
              <a:rPr lang="en-US" sz="1800" dirty="0">
                <a:solidFill>
                  <a:schemeClr val="bg1"/>
                </a:solidFill>
              </a:rPr>
              <a:t>Model Evaluation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Metrics like accuracy, precision, and f-score</a:t>
            </a:r>
          </a:p>
          <a:p>
            <a:r>
              <a:rPr lang="en-US" sz="1800" dirty="0">
                <a:solidFill>
                  <a:schemeClr val="bg1"/>
                </a:solidFill>
              </a:rPr>
              <a:t>Results Visualization</a:t>
            </a:r>
          </a:p>
          <a:p>
            <a:pPr lvl="1"/>
            <a:r>
              <a:rPr lang="en-US" sz="1800" dirty="0">
                <a:solidFill>
                  <a:schemeClr val="bg1"/>
                </a:solidFill>
              </a:rPr>
              <a:t>Matplotlib and/or an interactive dashboard</a:t>
            </a:r>
          </a:p>
          <a:p>
            <a:r>
              <a:rPr lang="en-US" sz="1800" dirty="0" err="1">
                <a:solidFill>
                  <a:schemeClr val="bg1"/>
                </a:solidFill>
              </a:rPr>
              <a:t>Jupyter</a:t>
            </a:r>
            <a:r>
              <a:rPr lang="en-US" sz="1800" dirty="0">
                <a:solidFill>
                  <a:schemeClr val="bg1"/>
                </a:solidFill>
              </a:rPr>
              <a:t> Notebook</a:t>
            </a:r>
          </a:p>
          <a:p>
            <a:pPr lvl="1"/>
            <a:endParaRPr lang="en-US" sz="1800" dirty="0">
              <a:solidFill>
                <a:schemeClr val="bg1"/>
              </a:solidFill>
            </a:endParaRPr>
          </a:p>
        </p:txBody>
      </p:sp>
      <p:grpSp>
        <p:nvGrpSpPr>
          <p:cNvPr id="28" name="Graphic 185">
            <a:extLst>
              <a:ext uri="{FF2B5EF4-FFF2-40B4-BE49-F238E27FC236}">
                <a16:creationId xmlns:a16="http://schemas.microsoft.com/office/drawing/2014/main" id="{3773FAF5-C452-4455-9411-D6AF5EBD4C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812239" y="61394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ECA0D96-F63C-4F7B-BE16-0F3FE76D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74F83A81-0546-400A-918A-90C9C48B81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9741F692-A5B6-4215-86D9-B1FD4FF26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C0876CB-9C60-4580-8FED-CD64EC766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879B3B7-48DB-4D3A-BB33-02766EAD3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968567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2C9961-1935-58D4-EFAC-4AD2F0180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Structure Diagram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086E1C52-2BC7-E826-B368-873FCAB4F18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490" y="170210"/>
            <a:ext cx="7852509" cy="651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22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Yellow question mark">
            <a:extLst>
              <a:ext uri="{FF2B5EF4-FFF2-40B4-BE49-F238E27FC236}">
                <a16:creationId xmlns:a16="http://schemas.microsoft.com/office/drawing/2014/main" id="{E10B2374-F4EC-D565-C6F9-755023557D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6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2AD7247-AB4A-3D2D-01DB-D6BD68731F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>
                <a:solidFill>
                  <a:srgbClr val="FFFFFF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600392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40CD10-2331-2997-D129-EAE61AC8F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1041412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8587</TotalTime>
  <Words>155</Words>
  <Application>Microsoft Macintosh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Taylor Swift Sentiment Analysis Using Twitter</vt:lpstr>
      <vt:lpstr>Problem</vt:lpstr>
      <vt:lpstr>Scope</vt:lpstr>
      <vt:lpstr>Techniques and Algorithms</vt:lpstr>
      <vt:lpstr>Structure Diagram</vt:lpstr>
      <vt:lpstr>Questions?</vt:lpstr>
      <vt:lpstr>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Taylor Swift Sentiment Analysis Using Twitter</dc:title>
  <dc:creator>Mikayla Peterson</dc:creator>
  <cp:lastModifiedBy>Mikayla Peterson</cp:lastModifiedBy>
  <cp:revision>10</cp:revision>
  <dcterms:created xsi:type="dcterms:W3CDTF">2023-02-07T21:06:50Z</dcterms:created>
  <dcterms:modified xsi:type="dcterms:W3CDTF">2023-02-13T20:14:20Z</dcterms:modified>
</cp:coreProperties>
</file>

<file path=docProps/thumbnail.jpeg>
</file>